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Lst>
  <p:sldSz cy="5143500" cx="9144000"/>
  <p:notesSz cx="6858000" cy="9144000"/>
  <p:embeddedFontLst>
    <p:embeddedFont>
      <p:font typeface="Raleway"/>
      <p:regular r:id="rId8"/>
      <p:bold r:id="rId9"/>
      <p:italic r:id="rId10"/>
      <p:boldItalic r:id="rId11"/>
    </p:embeddedFont>
    <p:embeddedFont>
      <p:font typeface="Lato"/>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font" Target="fonts/Raleway-boldItalic.fntdata"/><Relationship Id="rId10" Type="http://schemas.openxmlformats.org/officeDocument/2006/relationships/font" Target="fonts/Raleway-italic.fntdata"/><Relationship Id="rId13" Type="http://schemas.openxmlformats.org/officeDocument/2006/relationships/font" Target="fonts/Lato-bold.fntdata"/><Relationship Id="rId12"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font" Target="fonts/Raleway-bold.fntdata"/><Relationship Id="rId15" Type="http://schemas.openxmlformats.org/officeDocument/2006/relationships/font" Target="fonts/Lato-boldItalic.fntdata"/><Relationship Id="rId14" Type="http://schemas.openxmlformats.org/officeDocument/2006/relationships/font" Target="fonts/Lato-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font" Target="fonts/Raleway-regular.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4e59aa13c2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4e59aa13c2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Each character, like the two we have on the left, has a lot of information associated with them, like we see in the middle. Of course, this information only exponentially grows as we increase the number of characters in a story, and as we know in any good adventure story, there’s rarely just a handful of characters. The narrator, as they build the world around the players, has to manage all of this information, which results in a flurry of page turning as they struggle to keep on top of keeping the story moving. All the while, they have to answer the following questions in the back of their mind [read of questions]. Which is where we’d like our product at its minimum viable product state to aid the narrators.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4e59aa13c2_4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4e59aa13c2_4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Dndbeyond you can only see one monster/character’s details at a time, so now you just flip between tabs, and you still ahve to manage story details yourself</a:t>
            </a:r>
            <a:endParaRPr/>
          </a:p>
          <a:p>
            <a:pPr indent="0" lvl="0" marL="0" rtl="0" algn="l">
              <a:spcBef>
                <a:spcPts val="0"/>
              </a:spcBef>
              <a:spcAft>
                <a:spcPts val="0"/>
              </a:spcAft>
              <a:buNone/>
            </a:pPr>
            <a:r>
              <a:rPr lang="en"/>
              <a:t>Roll20 generic for all table tops so still manual entering of data and focused on virtual gameplay. It has maps/voice/etc, so it focuses on replacing the in person experience</a:t>
            </a:r>
            <a:endParaRPr/>
          </a:p>
          <a:p>
            <a:pPr indent="0" lvl="0" marL="0" rtl="0" algn="l">
              <a:spcBef>
                <a:spcPts val="0"/>
              </a:spcBef>
              <a:spcAft>
                <a:spcPts val="0"/>
              </a:spcAft>
              <a:buNone/>
            </a:pPr>
            <a:r>
              <a:rPr lang="en"/>
              <a:t>We don’t want to replace the personal experience of a tabletop, but augment and compliment by providing a centralised means of organizing and generating details about your story and gameplay.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4e59aa13c2_4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4e59aa13c2_4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image" Target="../media/image7.png"/><Relationship Id="rId6"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1.png"/><Relationship Id="rId5"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8.png"/><Relationship Id="rId5" Type="http://schemas.openxmlformats.org/officeDocument/2006/relationships/image" Target="../media/image6.png"/><Relationship Id="rId6" Type="http://schemas.openxmlformats.org/officeDocument/2006/relationships/image" Target="../media/image5.png"/><Relationship Id="rId7"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The Challenges of Being a Narrator (The Scope of DM Tools)</a:t>
            </a:r>
            <a:endParaRPr sz="2000"/>
          </a:p>
        </p:txBody>
      </p:sp>
      <p:pic>
        <p:nvPicPr>
          <p:cNvPr id="87" name="Google Shape;87;p13"/>
          <p:cNvPicPr preferRelativeResize="0"/>
          <p:nvPr/>
        </p:nvPicPr>
        <p:blipFill>
          <a:blip r:embed="rId3">
            <a:alphaModFix/>
          </a:blip>
          <a:stretch>
            <a:fillRect/>
          </a:stretch>
        </p:blipFill>
        <p:spPr>
          <a:xfrm>
            <a:off x="556875" y="1935450"/>
            <a:ext cx="945275" cy="945275"/>
          </a:xfrm>
          <a:prstGeom prst="rect">
            <a:avLst/>
          </a:prstGeom>
          <a:noFill/>
          <a:ln>
            <a:noFill/>
          </a:ln>
        </p:spPr>
      </p:pic>
      <p:pic>
        <p:nvPicPr>
          <p:cNvPr id="88" name="Google Shape;88;p13"/>
          <p:cNvPicPr preferRelativeResize="0"/>
          <p:nvPr/>
        </p:nvPicPr>
        <p:blipFill rotWithShape="1">
          <a:blip r:embed="rId4">
            <a:alphaModFix/>
          </a:blip>
          <a:srcRect b="57357" l="0" r="77488" t="0"/>
          <a:stretch/>
        </p:blipFill>
        <p:spPr>
          <a:xfrm>
            <a:off x="468075" y="3525950"/>
            <a:ext cx="1122874" cy="1178026"/>
          </a:xfrm>
          <a:prstGeom prst="rect">
            <a:avLst/>
          </a:prstGeom>
          <a:noFill/>
          <a:ln>
            <a:noFill/>
          </a:ln>
        </p:spPr>
      </p:pic>
      <p:pic>
        <p:nvPicPr>
          <p:cNvPr id="89" name="Google Shape;89;p13"/>
          <p:cNvPicPr preferRelativeResize="0"/>
          <p:nvPr/>
        </p:nvPicPr>
        <p:blipFill>
          <a:blip r:embed="rId5">
            <a:alphaModFix/>
          </a:blip>
          <a:stretch>
            <a:fillRect/>
          </a:stretch>
        </p:blipFill>
        <p:spPr>
          <a:xfrm>
            <a:off x="1840150" y="1904450"/>
            <a:ext cx="4415673" cy="1420151"/>
          </a:xfrm>
          <a:prstGeom prst="rect">
            <a:avLst/>
          </a:prstGeom>
          <a:noFill/>
          <a:ln>
            <a:noFill/>
          </a:ln>
        </p:spPr>
      </p:pic>
      <p:pic>
        <p:nvPicPr>
          <p:cNvPr id="90" name="Google Shape;90;p13"/>
          <p:cNvPicPr preferRelativeResize="0"/>
          <p:nvPr/>
        </p:nvPicPr>
        <p:blipFill>
          <a:blip r:embed="rId6">
            <a:alphaModFix/>
          </a:blip>
          <a:stretch>
            <a:fillRect/>
          </a:stretch>
        </p:blipFill>
        <p:spPr>
          <a:xfrm>
            <a:off x="1840149" y="3451400"/>
            <a:ext cx="4415674" cy="1473175"/>
          </a:xfrm>
          <a:prstGeom prst="rect">
            <a:avLst/>
          </a:prstGeom>
          <a:noFill/>
          <a:ln>
            <a:noFill/>
          </a:ln>
        </p:spPr>
      </p:pic>
      <p:sp>
        <p:nvSpPr>
          <p:cNvPr id="91" name="Google Shape;91;p13"/>
          <p:cNvSpPr txBox="1"/>
          <p:nvPr/>
        </p:nvSpPr>
        <p:spPr>
          <a:xfrm>
            <a:off x="6505025" y="1935450"/>
            <a:ext cx="2479200" cy="298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Things the narrator keeps track of: </a:t>
            </a:r>
            <a:endParaRPr/>
          </a:p>
          <a:p>
            <a:pPr indent="-317500" lvl="0" marL="457200" rtl="0" algn="l">
              <a:spcBef>
                <a:spcPts val="0"/>
              </a:spcBef>
              <a:spcAft>
                <a:spcPts val="0"/>
              </a:spcAft>
              <a:buSzPts val="1400"/>
              <a:buChar char="●"/>
            </a:pPr>
            <a:r>
              <a:rPr lang="en"/>
              <a:t>Where are the characters?</a:t>
            </a:r>
            <a:endParaRPr/>
          </a:p>
          <a:p>
            <a:pPr indent="-317500" lvl="0" marL="457200" rtl="0" algn="l">
              <a:spcBef>
                <a:spcPts val="0"/>
              </a:spcBef>
              <a:spcAft>
                <a:spcPts val="0"/>
              </a:spcAft>
              <a:buSzPts val="1400"/>
              <a:buChar char="●"/>
            </a:pPr>
            <a:r>
              <a:rPr lang="en"/>
              <a:t>How healthy are the characters?</a:t>
            </a:r>
            <a:endParaRPr/>
          </a:p>
          <a:p>
            <a:pPr indent="-317500" lvl="0" marL="457200" rtl="0" algn="l">
              <a:spcBef>
                <a:spcPts val="0"/>
              </a:spcBef>
              <a:spcAft>
                <a:spcPts val="0"/>
              </a:spcAft>
              <a:buSzPts val="1400"/>
              <a:buChar char="●"/>
            </a:pPr>
            <a:r>
              <a:rPr lang="en"/>
              <a:t>What </a:t>
            </a:r>
            <a:r>
              <a:rPr i="1" lang="en"/>
              <a:t>can</a:t>
            </a:r>
            <a:r>
              <a:rPr i="1" lang="en"/>
              <a:t>/would </a:t>
            </a:r>
            <a:r>
              <a:rPr lang="en"/>
              <a:t>each of the characters do?</a:t>
            </a:r>
            <a:endParaRPr/>
          </a:p>
          <a:p>
            <a:pPr indent="-317500" lvl="0" marL="457200" rtl="0" algn="l">
              <a:spcBef>
                <a:spcPts val="0"/>
              </a:spcBef>
              <a:spcAft>
                <a:spcPts val="0"/>
              </a:spcAft>
              <a:buSzPts val="1400"/>
              <a:buChar char="●"/>
            </a:pPr>
            <a:r>
              <a:rPr i="1" lang="en"/>
              <a:t>How</a:t>
            </a:r>
            <a:r>
              <a:rPr lang="en"/>
              <a:t> can each of the characters do this?</a:t>
            </a:r>
            <a:endParaRPr/>
          </a:p>
          <a:p>
            <a:pPr indent="-317500" lvl="0" marL="457200" rtl="0" algn="l">
              <a:spcBef>
                <a:spcPts val="0"/>
              </a:spcBef>
              <a:spcAft>
                <a:spcPts val="0"/>
              </a:spcAft>
              <a:buSzPts val="1400"/>
              <a:buChar char="●"/>
            </a:pPr>
            <a:r>
              <a:rPr lang="en"/>
              <a:t>What does the character have with them and why?</a:t>
            </a:r>
            <a:endParaRPr/>
          </a:p>
          <a:p>
            <a:pPr indent="0" lvl="0" marL="0" rtl="0" algn="l">
              <a:spcBef>
                <a:spcPts val="0"/>
              </a:spcBef>
              <a:spcAft>
                <a:spcPts val="0"/>
              </a:spcAft>
              <a:buNone/>
            </a:pPr>
            <a:r>
              <a:rPr lang="en"/>
              <a:t>And more...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Vision </a:t>
            </a:r>
            <a:endParaRPr/>
          </a:p>
        </p:txBody>
      </p:sp>
      <p:sp>
        <p:nvSpPr>
          <p:cNvPr id="97" name="Google Shape;97;p14"/>
          <p:cNvSpPr txBox="1"/>
          <p:nvPr>
            <p:ph idx="1" type="body"/>
          </p:nvPr>
        </p:nvSpPr>
        <p:spPr>
          <a:xfrm>
            <a:off x="2605375" y="2078875"/>
            <a:ext cx="6051300" cy="2675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 </a:t>
            </a:r>
            <a:r>
              <a:rPr lang="en"/>
              <a:t>Viewing one character’s details at a time</a:t>
            </a:r>
            <a:br>
              <a:rPr lang="en"/>
            </a:br>
            <a:r>
              <a:rPr lang="en"/>
              <a:t>- Limited interaction with characters’ information</a:t>
            </a:r>
            <a:br>
              <a:rPr lang="en"/>
            </a:br>
            <a:r>
              <a:rPr lang="en"/>
              <a:t>- Managing story details by yourself</a:t>
            </a:r>
            <a:br>
              <a:rPr lang="en"/>
            </a:br>
            <a:br>
              <a:rPr lang="en"/>
            </a:br>
            <a:br>
              <a:rPr lang="en" sz="800"/>
            </a:br>
            <a:r>
              <a:rPr lang="en"/>
              <a:t>- Generic for all tabletop games</a:t>
            </a:r>
            <a:br>
              <a:rPr lang="en"/>
            </a:br>
            <a:r>
              <a:rPr lang="en"/>
              <a:t>- Manual data entry and managing details of the game</a:t>
            </a:r>
            <a:br>
              <a:rPr lang="en"/>
            </a:br>
            <a:r>
              <a:rPr lang="en"/>
              <a:t>- Focused on replacing the in-person experience with a virtual one</a:t>
            </a:r>
            <a:br>
              <a:rPr lang="en"/>
            </a:br>
            <a:br>
              <a:rPr lang="en"/>
            </a:br>
            <a:br>
              <a:rPr lang="en"/>
            </a:br>
            <a:r>
              <a:rPr lang="en"/>
              <a:t>- Augmenting and </a:t>
            </a:r>
            <a:r>
              <a:rPr lang="en"/>
              <a:t>complimenting</a:t>
            </a:r>
            <a:r>
              <a:rPr lang="en"/>
              <a:t> the personal experience of in-person D&amp;D</a:t>
            </a:r>
            <a:br>
              <a:rPr lang="en"/>
            </a:br>
            <a:r>
              <a:rPr lang="en"/>
              <a:t>- Providing a centralized means of organizing and generating details for gameplay</a:t>
            </a:r>
            <a:endParaRPr/>
          </a:p>
        </p:txBody>
      </p:sp>
      <p:pic>
        <p:nvPicPr>
          <p:cNvPr id="98" name="Google Shape;98;p14"/>
          <p:cNvPicPr preferRelativeResize="0"/>
          <p:nvPr/>
        </p:nvPicPr>
        <p:blipFill>
          <a:blip r:embed="rId3">
            <a:alphaModFix/>
          </a:blip>
          <a:stretch>
            <a:fillRect/>
          </a:stretch>
        </p:blipFill>
        <p:spPr>
          <a:xfrm>
            <a:off x="404525" y="2078875"/>
            <a:ext cx="2048335" cy="796575"/>
          </a:xfrm>
          <a:prstGeom prst="rect">
            <a:avLst/>
          </a:prstGeom>
          <a:noFill/>
          <a:ln>
            <a:noFill/>
          </a:ln>
        </p:spPr>
      </p:pic>
      <p:pic>
        <p:nvPicPr>
          <p:cNvPr id="99" name="Google Shape;99;p14"/>
          <p:cNvPicPr preferRelativeResize="0"/>
          <p:nvPr/>
        </p:nvPicPr>
        <p:blipFill>
          <a:blip r:embed="rId4">
            <a:alphaModFix/>
          </a:blip>
          <a:stretch>
            <a:fillRect/>
          </a:stretch>
        </p:blipFill>
        <p:spPr>
          <a:xfrm>
            <a:off x="404525" y="3100475"/>
            <a:ext cx="1962395" cy="535200"/>
          </a:xfrm>
          <a:prstGeom prst="rect">
            <a:avLst/>
          </a:prstGeom>
          <a:noFill/>
          <a:ln>
            <a:noFill/>
          </a:ln>
        </p:spPr>
      </p:pic>
      <p:pic>
        <p:nvPicPr>
          <p:cNvPr id="100" name="Google Shape;100;p14"/>
          <p:cNvPicPr preferRelativeResize="0"/>
          <p:nvPr/>
        </p:nvPicPr>
        <p:blipFill>
          <a:blip r:embed="rId5">
            <a:alphaModFix/>
          </a:blip>
          <a:stretch>
            <a:fillRect/>
          </a:stretch>
        </p:blipFill>
        <p:spPr>
          <a:xfrm>
            <a:off x="219513" y="4110875"/>
            <a:ext cx="2332425" cy="315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15"/>
          <p:cNvSpPr txBox="1"/>
          <p:nvPr>
            <p:ph type="title"/>
          </p:nvPr>
        </p:nvSpPr>
        <p:spPr>
          <a:xfrm>
            <a:off x="729450" y="12424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MVP (&amp; Framework Stack)</a:t>
            </a:r>
            <a:endParaRPr/>
          </a:p>
        </p:txBody>
      </p:sp>
      <p:sp>
        <p:nvSpPr>
          <p:cNvPr id="106" name="Google Shape;106;p15"/>
          <p:cNvSpPr txBox="1"/>
          <p:nvPr>
            <p:ph idx="1" type="body"/>
          </p:nvPr>
        </p:nvSpPr>
        <p:spPr>
          <a:xfrm>
            <a:off x="729450" y="2078875"/>
            <a:ext cx="60108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Viewing multiple characters’ information at the same time </a:t>
            </a:r>
            <a:endParaRPr/>
          </a:p>
          <a:p>
            <a:pPr indent="-311150" lvl="0" marL="457200" rtl="0" algn="l">
              <a:spcBef>
                <a:spcPts val="0"/>
              </a:spcBef>
              <a:spcAft>
                <a:spcPts val="0"/>
              </a:spcAft>
              <a:buSzPts val="1300"/>
              <a:buChar char="●"/>
            </a:pPr>
            <a:r>
              <a:rPr lang="en"/>
              <a:t>Assisted crafting of a story and tracking aspects around combat sequences </a:t>
            </a:r>
            <a:endParaRPr/>
          </a:p>
          <a:p>
            <a:pPr indent="-311150" lvl="0" marL="457200" rtl="0" algn="l">
              <a:spcBef>
                <a:spcPts val="0"/>
              </a:spcBef>
              <a:spcAft>
                <a:spcPts val="0"/>
              </a:spcAft>
              <a:buSzPts val="1300"/>
              <a:buChar char="●"/>
            </a:pPr>
            <a:r>
              <a:rPr lang="en"/>
              <a:t>Partially automated generation and management of character statuses </a:t>
            </a:r>
            <a:endParaRPr/>
          </a:p>
          <a:p>
            <a:pPr indent="-311150" lvl="0" marL="457200" rtl="0" algn="l">
              <a:spcBef>
                <a:spcPts val="0"/>
              </a:spcBef>
              <a:spcAft>
                <a:spcPts val="0"/>
              </a:spcAft>
              <a:buSzPts val="1300"/>
              <a:buChar char="●"/>
            </a:pPr>
            <a:r>
              <a:rPr lang="en"/>
              <a:t>Save and load combat sequences</a:t>
            </a:r>
            <a:endParaRPr/>
          </a:p>
        </p:txBody>
      </p:sp>
      <p:pic>
        <p:nvPicPr>
          <p:cNvPr id="107" name="Google Shape;107;p15"/>
          <p:cNvPicPr preferRelativeResize="0"/>
          <p:nvPr/>
        </p:nvPicPr>
        <p:blipFill>
          <a:blip r:embed="rId3">
            <a:alphaModFix/>
          </a:blip>
          <a:stretch>
            <a:fillRect/>
          </a:stretch>
        </p:blipFill>
        <p:spPr>
          <a:xfrm>
            <a:off x="729451" y="3402075"/>
            <a:ext cx="1012815" cy="1099850"/>
          </a:xfrm>
          <a:prstGeom prst="rect">
            <a:avLst/>
          </a:prstGeom>
          <a:noFill/>
          <a:ln>
            <a:noFill/>
          </a:ln>
        </p:spPr>
      </p:pic>
      <p:pic>
        <p:nvPicPr>
          <p:cNvPr id="108" name="Google Shape;108;p15"/>
          <p:cNvPicPr preferRelativeResize="0"/>
          <p:nvPr/>
        </p:nvPicPr>
        <p:blipFill>
          <a:blip r:embed="rId4">
            <a:alphaModFix/>
          </a:blip>
          <a:stretch>
            <a:fillRect/>
          </a:stretch>
        </p:blipFill>
        <p:spPr>
          <a:xfrm>
            <a:off x="2113825" y="3501656"/>
            <a:ext cx="1472538" cy="900695"/>
          </a:xfrm>
          <a:prstGeom prst="rect">
            <a:avLst/>
          </a:prstGeom>
          <a:noFill/>
          <a:ln>
            <a:noFill/>
          </a:ln>
        </p:spPr>
      </p:pic>
      <p:pic>
        <p:nvPicPr>
          <p:cNvPr id="109" name="Google Shape;109;p15"/>
          <p:cNvPicPr preferRelativeResize="0"/>
          <p:nvPr/>
        </p:nvPicPr>
        <p:blipFill>
          <a:blip r:embed="rId5">
            <a:alphaModFix/>
          </a:blip>
          <a:stretch>
            <a:fillRect/>
          </a:stretch>
        </p:blipFill>
        <p:spPr>
          <a:xfrm>
            <a:off x="5573175" y="3398163"/>
            <a:ext cx="1099850" cy="1099850"/>
          </a:xfrm>
          <a:prstGeom prst="rect">
            <a:avLst/>
          </a:prstGeom>
          <a:noFill/>
          <a:ln>
            <a:noFill/>
          </a:ln>
        </p:spPr>
      </p:pic>
      <p:pic>
        <p:nvPicPr>
          <p:cNvPr id="110" name="Google Shape;110;p15"/>
          <p:cNvPicPr preferRelativeResize="0"/>
          <p:nvPr/>
        </p:nvPicPr>
        <p:blipFill>
          <a:blip r:embed="rId6">
            <a:alphaModFix/>
          </a:blip>
          <a:stretch>
            <a:fillRect/>
          </a:stretch>
        </p:blipFill>
        <p:spPr>
          <a:xfrm>
            <a:off x="4100799" y="3365072"/>
            <a:ext cx="1099849" cy="1166065"/>
          </a:xfrm>
          <a:prstGeom prst="rect">
            <a:avLst/>
          </a:prstGeom>
          <a:noFill/>
          <a:ln>
            <a:noFill/>
          </a:ln>
        </p:spPr>
      </p:pic>
      <p:pic>
        <p:nvPicPr>
          <p:cNvPr id="111" name="Google Shape;111;p15"/>
          <p:cNvPicPr preferRelativeResize="0"/>
          <p:nvPr/>
        </p:nvPicPr>
        <p:blipFill>
          <a:blip r:embed="rId7">
            <a:alphaModFix/>
          </a:blip>
          <a:stretch>
            <a:fillRect/>
          </a:stretch>
        </p:blipFill>
        <p:spPr>
          <a:xfrm>
            <a:off x="7113451" y="3658250"/>
            <a:ext cx="795099" cy="820299"/>
          </a:xfrm>
          <a:prstGeom prst="rect">
            <a:avLst/>
          </a:prstGeom>
          <a:noFill/>
          <a:ln>
            <a:noFill/>
          </a:ln>
        </p:spPr>
      </p:pic>
      <p:sp>
        <p:nvSpPr>
          <p:cNvPr id="112" name="Google Shape;112;p15"/>
          <p:cNvSpPr txBox="1"/>
          <p:nvPr>
            <p:ph idx="1" type="body"/>
          </p:nvPr>
        </p:nvSpPr>
        <p:spPr>
          <a:xfrm>
            <a:off x="832025" y="4478550"/>
            <a:ext cx="7824600" cy="460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1600"/>
              </a:spcAft>
              <a:buNone/>
            </a:pPr>
            <a:r>
              <a:rPr lang="en"/>
              <a:t>Electron		      Node JS			       Jest		           Enzyme 	      Postgres SQL</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